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RL-Koguma" type="title">
  <p:cSld name="TITLE">
    <p:bg>
      <p:bgPr>
        <a:solidFill>
          <a:srgbClr val="001C5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487056"/>
            <a:ext cx="9144000" cy="2656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60950" y="1157306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b="1"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0600" y="2509212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A picture containing text&#10;&#10;Description automatically generated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6293" y="0"/>
            <a:ext cx="1159400" cy="115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869" y="-89508"/>
            <a:ext cx="2192079" cy="127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 rot="10800000">
            <a:off x="-4200" y="1107244"/>
            <a:ext cx="9159000" cy="404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1107169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 with medium confidence"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73600" y="-83925"/>
            <a:ext cx="1981200" cy="11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 rot="10800000">
            <a:off x="-7500" y="690194"/>
            <a:ext cx="9159000" cy="446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0" y="640088"/>
            <a:ext cx="9144000" cy="50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251400" y="224381"/>
            <a:ext cx="7580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11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 with medium confidence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474" y="-159383"/>
            <a:ext cx="1590338" cy="92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226078" y="4721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3385200" y="163050"/>
            <a:ext cx="56361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1" sz="2400" u="sng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 with medium confidence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8098" y="-105750"/>
            <a:ext cx="1981200" cy="11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2">
  <p:cSld name="ONE_COLUMN_TEXT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/>
        </p:nvSpPr>
        <p:spPr>
          <a:xfrm flipH="1" rot="10800000">
            <a:off x="1780425" y="9"/>
            <a:ext cx="73308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/>
          <p:nvPr/>
        </p:nvSpPr>
        <p:spPr>
          <a:xfrm rot="-5400000">
            <a:off x="-668100" y="2181591"/>
            <a:ext cx="5143500" cy="7803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1721325" y="55266"/>
            <a:ext cx="56361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b="1" u="sng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1780425" y="715284"/>
            <a:ext cx="7531200" cy="3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  <a:defRPr sz="2200">
                <a:solidFill>
                  <a:srgbClr val="000000"/>
                </a:solidFill>
              </a:defRPr>
            </a:lvl1pPr>
            <a:lvl2pPr indent="-3683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  <a:defRPr sz="2200">
                <a:solidFill>
                  <a:srgbClr val="000000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  <a:defRPr sz="2200">
                <a:solidFill>
                  <a:srgbClr val="000000"/>
                </a:solidFill>
              </a:defRPr>
            </a:lvl3pPr>
            <a:lvl4pPr indent="-3683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  <a:defRPr sz="2200">
                <a:solidFill>
                  <a:srgbClr val="000000"/>
                </a:solidFill>
              </a:defRPr>
            </a:lvl4pPr>
            <a:lvl5pPr indent="-3683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  <a:defRPr sz="2200">
                <a:solidFill>
                  <a:srgbClr val="000000"/>
                </a:solidFill>
              </a:defRPr>
            </a:lvl5pPr>
            <a:lvl6pPr indent="-3683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  <a:defRPr sz="2200">
                <a:solidFill>
                  <a:srgbClr val="000000"/>
                </a:solidFill>
              </a:defRPr>
            </a:lvl6pPr>
            <a:lvl7pPr indent="-3683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  <a:defRPr sz="2200">
                <a:solidFill>
                  <a:srgbClr val="000000"/>
                </a:solidFill>
              </a:defRPr>
            </a:lvl7pPr>
            <a:lvl8pPr indent="-3683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  <a:defRPr sz="2200">
                <a:solidFill>
                  <a:srgbClr val="000000"/>
                </a:solidFill>
              </a:defRPr>
            </a:lvl8pPr>
            <a:lvl9pPr indent="-3683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200"/>
              <a:buAutoNum type="arabicPeriod"/>
              <a:defRPr sz="2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descr="Text&#10;&#10;Description automatically generated with medium confidence"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6413" y="-95693"/>
            <a:ext cx="1706438" cy="9954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1">
  <p:cSld name="ONE_COLUMN_TEXT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52475" y="880800"/>
            <a:ext cx="2808000" cy="4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3385200" y="163050"/>
            <a:ext cx="56361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1" sz="2400" u="sng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 with medium confidence"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7592"/>
            <a:ext cx="1944468" cy="113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001C5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-ufznpMos3FQrVeoTRAUA60OTZURkKge/view" TargetMode="External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lNgrcQZsCjmAjDpAwevqKBlGBeI_QjMh/view" TargetMode="External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pp.roboflow.com/srl-onpcr/lunar-surface-segmentation/2" TargetMode="External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ctrTitle"/>
          </p:nvPr>
        </p:nvSpPr>
        <p:spPr>
          <a:xfrm>
            <a:off x="460950" y="1001731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400">
                <a:latin typeface="Times New Roman"/>
                <a:ea typeface="Times New Roman"/>
                <a:cs typeface="Times New Roman"/>
                <a:sym typeface="Times New Roman"/>
              </a:rPr>
              <a:t>Machine Learning Models in Object Detection</a:t>
            </a:r>
            <a:endParaRPr sz="1650"/>
          </a:p>
        </p:txBody>
      </p:sp>
      <p:sp>
        <p:nvSpPr>
          <p:cNvPr id="56" name="Google Shape;56;p8"/>
          <p:cNvSpPr txBox="1"/>
          <p:nvPr>
            <p:ph idx="1" type="subTitle"/>
          </p:nvPr>
        </p:nvSpPr>
        <p:spPr>
          <a:xfrm>
            <a:off x="280950" y="2771225"/>
            <a:ext cx="418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Henry Hsia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 sz="1400"/>
              <a:t>University of California, Santa Barbara</a:t>
            </a:r>
            <a:endParaRPr b="0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 sz="1400"/>
              <a:t>JYPE Student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 sz="1400"/>
              <a:t>Prof.</a:t>
            </a:r>
            <a:r>
              <a:rPr lang="en" sz="1400"/>
              <a:t> Kazuya YOSHIDA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" sz="1400"/>
              <a:t>Prof. </a:t>
            </a:r>
            <a:r>
              <a:rPr lang="en" sz="1400"/>
              <a:t>Shreya SANTRA</a:t>
            </a:r>
            <a:endParaRPr sz="1400"/>
          </a:p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7577750" y="2771225"/>
            <a:ext cx="119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8/1/2024</a:t>
            </a:r>
            <a:endParaRPr sz="1400"/>
          </a:p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Interpreting Performance Metrics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460950" y="1216650"/>
            <a:ext cx="8222100" cy="25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To determine how well our model is performing we must understand the evaluation metrics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Box loss: Measures the error in predicted bounding box coordinates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Class loss: Measures the error in classifying detected objects into our 3 classes (rock, crater, roverShadow)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DFL loss: Emphasizes bounding box locations that are harder to predict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3 loss values for both training and validation part of the dataset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Precision: Ratio of true positive detections to total number of positive detections (true + false positives), higher precision indicates fewer false positives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mAP50 and mAP50-95: Mean average precision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Recall: Ratio of true positive detections to total objects, higher value indicates fewer false negatives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5625" y="3785850"/>
            <a:ext cx="2533652" cy="12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75" y="1326775"/>
            <a:ext cx="3637827" cy="18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3425" y="1326775"/>
            <a:ext cx="3637827" cy="18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3125" y="3386525"/>
            <a:ext cx="3257748" cy="16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651200" y="3145700"/>
            <a:ext cx="126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Epochs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810150" y="3145700"/>
            <a:ext cx="150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250 Epochs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6269325" y="4613675"/>
            <a:ext cx="121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Epochs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(100 Epochs)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50" y="1714100"/>
            <a:ext cx="4419600" cy="253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6075" y="1714088"/>
            <a:ext cx="4419600" cy="253206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1114600" y="4356250"/>
            <a:ext cx="24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Labeled Images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6282925" y="4356250"/>
            <a:ext cx="112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(250 Epochs)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75" y="1682375"/>
            <a:ext cx="4414824" cy="252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3375" y="1682363"/>
            <a:ext cx="4414824" cy="2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1802038" y="4356250"/>
            <a:ext cx="10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6285438" y="4356250"/>
            <a:ext cx="10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Video: 100 Epochs (Top) vs 250 (Bottom)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1" title="LunarPOVEpochDifference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625" y="1129500"/>
            <a:ext cx="7041643" cy="396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911">
                <a:latin typeface="Times New Roman"/>
                <a:ea typeface="Times New Roman"/>
                <a:cs typeface="Times New Roman"/>
                <a:sym typeface="Times New Roman"/>
              </a:rPr>
              <a:t>Video Analysis and Personal Thoughts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209700" y="1117300"/>
            <a:ext cx="8305500" cy="3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All videos in 4x speed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first video, 250 epochs (bottom) is too much and results in too many false positives and wrong class detections (mistaking a crater for a rock or vice versa)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Confidence interval is a value from 0 to 1 that can be adjusted, with the lower the value, the more willing the model is to label an object as a class, and with the higher the value, the more sure the model has to be of an object for it to label a class (hence the name, confidence interval)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 the next video, you will see a model with a CI (confidence interval) of 0.05 on the top and the same model run with a CI of 0.50 on the bottom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 you will see, a lower CI results in more wrong class detections but a higher CI misses a lot of objects entirely, so for our purposes I believe a lower CI will be preferred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Video: 0.05 CI (Top) vs 0.50 (Bottom)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3" title="LunarPOVCIDifference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625" y="1129500"/>
            <a:ext cx="7041643" cy="396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Work and Conclusions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251400" y="1216750"/>
            <a:ext cx="4130700" cy="3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Models trained with more than 150 epochs start overfitting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Lower confidence interval should be used when predicting to pick up more objects (0.05)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work can include implementing models into OmniLRS for autonomous navigation of lunar rovers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Real world applications such as autonomous driving and other hazard detection in everyday life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6625" y="1216750"/>
            <a:ext cx="2764815" cy="1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6950" y="3145700"/>
            <a:ext cx="3304175" cy="185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620">
                <a:latin typeface="Times New Roman"/>
                <a:ea typeface="Times New Roman"/>
                <a:cs typeface="Times New Roman"/>
                <a:sym typeface="Times New Roman"/>
              </a:rPr>
              <a:t>Learnings and Experiences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251400" y="1216650"/>
            <a:ext cx="43404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Annotating an entire dataset of images by hand is very tedious and time-consuming, ask other people for help (I have no friends to ask)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Image detection models are more advanced than I thought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There will always be some errors in the model, especially if you don’t use extremely similar images, this is compounded even more if the environments are different (example: real life lunar environment in a lab vs simulated virtual lunar surface)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525" y="1437400"/>
            <a:ext cx="2942976" cy="165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2536" y="3213825"/>
            <a:ext cx="2942976" cy="17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6395513" y="1062700"/>
            <a:ext cx="1137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 404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0" name="Google Shape;210;p25"/>
          <p:cNvCxnSpPr/>
          <p:nvPr/>
        </p:nvCxnSpPr>
        <p:spPr>
          <a:xfrm>
            <a:off x="2229575" y="2836650"/>
            <a:ext cx="2880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ctrTitle"/>
          </p:nvPr>
        </p:nvSpPr>
        <p:spPr>
          <a:xfrm>
            <a:off x="460950" y="1001731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4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1650"/>
          </a:p>
        </p:txBody>
      </p:sp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286975" y="4668875"/>
            <a:ext cx="83961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my dataset:</a:t>
            </a:r>
            <a:r>
              <a:rPr b="0" i="0" lang="en" sz="2000" u="none" cap="none" strike="noStrike">
                <a:solidFill>
                  <a:srgbClr val="ADAD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https://app.roboflow.com/srl-onpcr/lunar-surface-segmentation/2</a:t>
            </a:r>
            <a:endParaRPr b="0" i="0" sz="3000" u="none" cap="none" strike="noStrike">
              <a:solidFill>
                <a:srgbClr val="ADADA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2018" y="2016300"/>
            <a:ext cx="3639967" cy="273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251400" y="1507250"/>
            <a:ext cx="4130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Machine learning uses data and algorithms to imitate how humans learn, gradually improving accuracy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Most well known example: ChatGPT was trained on a huge amount of text data to model human conversation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will be using machine learning to detect objects in real time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0900" y="1870000"/>
            <a:ext cx="4267201" cy="188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251400" y="1586400"/>
            <a:ext cx="41307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real-time object detection model can detect changes in the environment as they are happening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Can also detect these changes relatively accurately with low computing resources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 such, generated models can assist with autonomous rover navigation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0100" y="1535575"/>
            <a:ext cx="4161175" cy="31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Programs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251400" y="1271925"/>
            <a:ext cx="4130700" cy="3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C50"/>
              </a:buClr>
              <a:buSzPts val="1800"/>
              <a:buFont typeface="Times New Roman"/>
              <a:buChar char="-"/>
            </a:pPr>
            <a:r>
              <a:rPr lang="en">
                <a:solidFill>
                  <a:srgbClr val="001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Ultralytics Yolov8: Object detection and image segmentation model that we will iterate on for our specific purpose</a:t>
            </a:r>
            <a:endParaRPr>
              <a:solidFill>
                <a:srgbClr val="001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C50"/>
              </a:buClr>
              <a:buSzPts val="1800"/>
              <a:buFont typeface="Times New Roman"/>
              <a:buChar char="-"/>
            </a:pPr>
            <a:r>
              <a:rPr lang="en">
                <a:solidFill>
                  <a:srgbClr val="001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Roboflow: Image annotation and dataset generation </a:t>
            </a:r>
            <a:endParaRPr>
              <a:solidFill>
                <a:srgbClr val="001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C50"/>
              </a:buClr>
              <a:buSzPts val="1800"/>
              <a:buFont typeface="Times New Roman"/>
              <a:buChar char="-"/>
            </a:pPr>
            <a:r>
              <a:rPr lang="en">
                <a:solidFill>
                  <a:srgbClr val="001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OmniLRS: Lunar robotics simulator developed by Space Robotics Lab at Tohoku University and the University of Luxembourg</a:t>
            </a:r>
            <a:endParaRPr>
              <a:solidFill>
                <a:srgbClr val="001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450" y="1271925"/>
            <a:ext cx="4130698" cy="1161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9000" y="2509975"/>
            <a:ext cx="2339600" cy="13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5800" y="3902700"/>
            <a:ext cx="1806000" cy="10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Generating a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251400" y="1216750"/>
            <a:ext cx="4130700" cy="3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C50"/>
              </a:buClr>
              <a:buSzPts val="1800"/>
              <a:buFont typeface="Times New Roman"/>
              <a:buChar char="-"/>
            </a:pPr>
            <a:r>
              <a:rPr lang="en">
                <a:solidFill>
                  <a:srgbClr val="001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to create a dataset for the model to train on</a:t>
            </a:r>
            <a:endParaRPr>
              <a:solidFill>
                <a:srgbClr val="001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C50"/>
              </a:buClr>
              <a:buSzPts val="1800"/>
              <a:buFont typeface="Times New Roman"/>
              <a:buChar char="-"/>
            </a:pPr>
            <a:r>
              <a:rPr lang="en">
                <a:solidFill>
                  <a:srgbClr val="001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used 470 images of a real life simulated lunar environment</a:t>
            </a:r>
            <a:endParaRPr>
              <a:solidFill>
                <a:srgbClr val="001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C50"/>
              </a:buClr>
              <a:buSzPts val="1800"/>
              <a:buFont typeface="Times New Roman"/>
              <a:buChar char="-"/>
            </a:pPr>
            <a:r>
              <a:rPr lang="en">
                <a:solidFill>
                  <a:srgbClr val="001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split into training and validation, training images are used to train the model, while validation images are used to evaluate the model’s performance</a:t>
            </a:r>
            <a:endParaRPr>
              <a:solidFill>
                <a:srgbClr val="001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C50"/>
              </a:buClr>
              <a:buSzPts val="1800"/>
              <a:buFont typeface="Times New Roman"/>
              <a:buChar char="-"/>
            </a:pPr>
            <a:r>
              <a:rPr lang="en">
                <a:solidFill>
                  <a:srgbClr val="001C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70% training/30% validation is a good baseline, we used a 90/10 split because of a high number of images</a:t>
            </a:r>
            <a:endParaRPr>
              <a:solidFill>
                <a:srgbClr val="001C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5425" y="1169625"/>
            <a:ext cx="3082077" cy="19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7337" y="3190450"/>
            <a:ext cx="3758249" cy="184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Annotating the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207075" y="1349100"/>
            <a:ext cx="41307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Objects that we are trying to detect must be annotated in the images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classes for our dataset will be rocks, craters, and the rover’s shadow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While you can use an AI assistant or a model for labeling, we hand labeled every image because of inaccuracies when labeling the shadows, and an inability to properly label the craters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600" y="1218625"/>
            <a:ext cx="3175024" cy="178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4313" y="3101550"/>
            <a:ext cx="3163610" cy="178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00" y="2059463"/>
            <a:ext cx="4129799" cy="232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8825" y="2059463"/>
            <a:ext cx="4119150" cy="23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1628400" y="1534200"/>
            <a:ext cx="137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Assistant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959250" y="1534200"/>
            <a:ext cx="157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 Labeled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Generating Models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251400" y="1216650"/>
            <a:ext cx="41307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We can generate our model using different variants of Yolov8, image sizes, and epochs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Yolov8 comes in different speeds and complexities, from nano to extra large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The smaller the size, the less accurate the model is, but in turn it is faster and takes less computing power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Based on our purpose, we will use the smallest size, Yolov8n (nano)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Epochs, or folds are the number of times the entire dataset is iterated through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8825" y="1977625"/>
            <a:ext cx="4267199" cy="223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251400" y="1100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711">
                <a:latin typeface="Times New Roman"/>
                <a:ea typeface="Times New Roman"/>
                <a:cs typeface="Times New Roman"/>
                <a:sym typeface="Times New Roman"/>
              </a:rPr>
              <a:t>Why don’t we just use as many epochs as possible?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251400" y="1216650"/>
            <a:ext cx="4130700" cy="3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-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For the question of how many times we train the model on the entire dataset (epochs), it might seem to make logical sense that the more epochs, the better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-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However, after a certain point the model does not improve anymore and even regresses due to overfitting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Times New Roman"/>
              <a:buChar char="-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Overfitting is when the model is too closely aligned to a particular set of data; it has been trained too many times on a specific dataset and picks up patterns that don’t actually exist</a:t>
            </a:r>
            <a:r>
              <a:rPr lang="en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463" y="1216638"/>
            <a:ext cx="3693250" cy="18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2637" y="3206825"/>
            <a:ext cx="2030925" cy="17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